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Montserrat Medium"/>
      <p:regular r:id="rId24"/>
      <p:bold r:id="rId25"/>
      <p:italic r:id="rId26"/>
      <p:boldItalic r:id="rId27"/>
    </p:embeddedFont>
    <p:embeddedFont>
      <p:font typeface="Montserrat ExtraLight"/>
      <p:regular r:id="rId28"/>
      <p:bold r:id="rId29"/>
      <p:italic r:id="rId30"/>
      <p:boldItalic r:id="rId31"/>
    </p:embeddedFont>
    <p:embeddedFont>
      <p:font typeface="Montserrat ExtraBold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MontserratMediu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Medium-italic.fntdata"/><Relationship Id="rId25" Type="http://schemas.openxmlformats.org/officeDocument/2006/relationships/font" Target="fonts/MontserratMedium-bold.fntdata"/><Relationship Id="rId28" Type="http://schemas.openxmlformats.org/officeDocument/2006/relationships/font" Target="fonts/MontserratExtraLight-regular.fntdata"/><Relationship Id="rId27" Type="http://schemas.openxmlformats.org/officeDocument/2006/relationships/font" Target="fonts/Montserrat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Extra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ExtraLight-boldItalic.fntdata"/><Relationship Id="rId30" Type="http://schemas.openxmlformats.org/officeDocument/2006/relationships/font" Target="fonts/MontserratExtraLight-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ExtraBold-bold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ExtraBold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0efd62c53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0efd62c53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10303c1a5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10303c1a5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0303c1a5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10303c1a5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10303c1a5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10303c1a5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10303c1a5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10303c1a5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10303c1a5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10303c1a5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f9262e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f9262e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2902334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2902334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0ef14ac75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0ef14ac75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0ef14ac7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0ef14ac7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0ef14ac75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0ef14ac75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hyperlink" Target="http://drive.google.com/file/d/1mZRzPiHIOl6kslE3UZL2eo1vXQd-rYQA/view" TargetMode="External"/><Relationship Id="rId5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hyperlink" Target="http://drive.google.com/file/d/1KltFj-2ldaS3Vx6zcgecLCBUN3bPTbAe/view" TargetMode="External"/><Relationship Id="rId5" Type="http://schemas.openxmlformats.org/officeDocument/2006/relationships/image" Target="../media/image2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hyperlink" Target="http://drive.google.com/file/d/1cg2G0H7t-SheS-AG-MiL4pNK3IWFCePV/view" TargetMode="External"/><Relationship Id="rId5" Type="http://schemas.openxmlformats.org/officeDocument/2006/relationships/image" Target="../media/image3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hyperlink" Target="http://drive.google.com/file/d/15XvFf3mNZ0FFCXp_MQFveOWhP9eKydjG/view" TargetMode="External"/><Relationship Id="rId5" Type="http://schemas.openxmlformats.org/officeDocument/2006/relationships/image" Target="../media/image3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hyperlink" Target="http://drive.google.com/file/d/1dNhZdvVuVBToOL8Tq3cMcnhB4SHCM5Lp/view" TargetMode="External"/><Relationship Id="rId5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582300"/>
            <a:ext cx="4792200" cy="10125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</a:t>
            </a:r>
            <a:endParaRPr/>
          </a:p>
        </p:txBody>
      </p:sp>
      <p:sp>
        <p:nvSpPr>
          <p:cNvPr id="159" name="Google Shape;159;p36"/>
          <p:cNvSpPr txBox="1"/>
          <p:nvPr>
            <p:ph type="ctrTitle"/>
          </p:nvPr>
        </p:nvSpPr>
        <p:spPr>
          <a:xfrm>
            <a:off x="2558700" y="2594800"/>
            <a:ext cx="4026600" cy="10125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Montserrat ExtraLight"/>
                <a:ea typeface="Montserrat ExtraLight"/>
                <a:cs typeface="Montserrat ExtraLight"/>
                <a:sym typeface="Montserrat ExtraLight"/>
              </a:rPr>
              <a:t>Sahana Visarla</a:t>
            </a:r>
            <a:endParaRPr b="0" sz="18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0" name="Google Shape;160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7" name="Google Shape;247;p45"/>
          <p:cNvSpPr txBox="1"/>
          <p:nvPr>
            <p:ph idx="4294967295" type="title"/>
          </p:nvPr>
        </p:nvSpPr>
        <p:spPr>
          <a:xfrm>
            <a:off x="647450" y="216825"/>
            <a:ext cx="8314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Database and Insert Collections</a:t>
            </a:r>
            <a:endParaRPr sz="2400">
              <a:solidFill>
                <a:schemeClr val="lt1"/>
              </a:solidFill>
            </a:endParaRPr>
          </a:p>
        </p:txBody>
      </p:sp>
      <p:cxnSp>
        <p:nvCxnSpPr>
          <p:cNvPr id="248" name="Google Shape;248;p45"/>
          <p:cNvCxnSpPr/>
          <p:nvPr/>
        </p:nvCxnSpPr>
        <p:spPr>
          <a:xfrm>
            <a:off x="751525" y="808972"/>
            <a:ext cx="3361500" cy="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49" name="Google Shape;249;p45" title="createDB_insertCollection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7650" y="1158225"/>
            <a:ext cx="6408700" cy="36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5" name="Google Shape;255;p46"/>
          <p:cNvSpPr txBox="1"/>
          <p:nvPr>
            <p:ph idx="4294967295" type="title"/>
          </p:nvPr>
        </p:nvSpPr>
        <p:spPr>
          <a:xfrm>
            <a:off x="647450" y="216825"/>
            <a:ext cx="8314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Find Collections</a:t>
            </a:r>
            <a:endParaRPr sz="2400">
              <a:solidFill>
                <a:schemeClr val="lt1"/>
              </a:solidFill>
            </a:endParaRPr>
          </a:p>
        </p:txBody>
      </p:sp>
      <p:cxnSp>
        <p:nvCxnSpPr>
          <p:cNvPr id="256" name="Google Shape;256;p46"/>
          <p:cNvCxnSpPr/>
          <p:nvPr/>
        </p:nvCxnSpPr>
        <p:spPr>
          <a:xfrm>
            <a:off x="751525" y="808972"/>
            <a:ext cx="3361500" cy="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57" name="Google Shape;257;p46" title="find_collection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7650" y="1158225"/>
            <a:ext cx="6408700" cy="36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3" name="Google Shape;263;p47"/>
          <p:cNvSpPr txBox="1"/>
          <p:nvPr>
            <p:ph idx="4294967295" type="title"/>
          </p:nvPr>
        </p:nvSpPr>
        <p:spPr>
          <a:xfrm>
            <a:off x="647450" y="216825"/>
            <a:ext cx="8314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Filter Data </a:t>
            </a:r>
            <a:endParaRPr sz="2400">
              <a:solidFill>
                <a:schemeClr val="lt1"/>
              </a:solidFill>
            </a:endParaRPr>
          </a:p>
        </p:txBody>
      </p:sp>
      <p:cxnSp>
        <p:nvCxnSpPr>
          <p:cNvPr id="264" name="Google Shape;264;p47"/>
          <p:cNvCxnSpPr/>
          <p:nvPr/>
        </p:nvCxnSpPr>
        <p:spPr>
          <a:xfrm>
            <a:off x="751525" y="808972"/>
            <a:ext cx="3361500" cy="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65" name="Google Shape;265;p47" title="filter_data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7650" y="1158225"/>
            <a:ext cx="6408700" cy="36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1" name="Google Shape;271;p48"/>
          <p:cNvSpPr txBox="1"/>
          <p:nvPr>
            <p:ph idx="4294967295" type="title"/>
          </p:nvPr>
        </p:nvSpPr>
        <p:spPr>
          <a:xfrm>
            <a:off x="647450" y="216825"/>
            <a:ext cx="8314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Project Fields</a:t>
            </a:r>
            <a:endParaRPr sz="2400">
              <a:solidFill>
                <a:schemeClr val="lt1"/>
              </a:solidFill>
            </a:endParaRPr>
          </a:p>
        </p:txBody>
      </p:sp>
      <p:cxnSp>
        <p:nvCxnSpPr>
          <p:cNvPr id="272" name="Google Shape;272;p48"/>
          <p:cNvCxnSpPr/>
          <p:nvPr/>
        </p:nvCxnSpPr>
        <p:spPr>
          <a:xfrm>
            <a:off x="751525" y="808972"/>
            <a:ext cx="3361500" cy="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73" name="Google Shape;273;p48" title="project_field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7650" y="1158225"/>
            <a:ext cx="6408700" cy="36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9" name="Google Shape;279;p49"/>
          <p:cNvSpPr txBox="1"/>
          <p:nvPr>
            <p:ph idx="4294967295" type="title"/>
          </p:nvPr>
        </p:nvSpPr>
        <p:spPr>
          <a:xfrm>
            <a:off x="647450" y="216825"/>
            <a:ext cx="8314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Aggregate</a:t>
            </a:r>
            <a:endParaRPr sz="2400">
              <a:solidFill>
                <a:schemeClr val="lt1"/>
              </a:solidFill>
            </a:endParaRPr>
          </a:p>
        </p:txBody>
      </p:sp>
      <p:cxnSp>
        <p:nvCxnSpPr>
          <p:cNvPr id="280" name="Google Shape;280;p49"/>
          <p:cNvCxnSpPr/>
          <p:nvPr/>
        </p:nvCxnSpPr>
        <p:spPr>
          <a:xfrm>
            <a:off x="751525" y="808972"/>
            <a:ext cx="3361500" cy="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81" name="Google Shape;281;p49" title="aggregate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7650" y="1158225"/>
            <a:ext cx="6408700" cy="36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ctrTitle"/>
          </p:nvPr>
        </p:nvSpPr>
        <p:spPr>
          <a:xfrm>
            <a:off x="2175900" y="1812550"/>
            <a:ext cx="4792200" cy="10125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cxnSp>
        <p:nvCxnSpPr>
          <p:cNvPr id="287" name="Google Shape;287;p50"/>
          <p:cNvCxnSpPr/>
          <p:nvPr/>
        </p:nvCxnSpPr>
        <p:spPr>
          <a:xfrm>
            <a:off x="3190500" y="28250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7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6" name="Google Shape;166;p37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</a:t>
            </a:r>
            <a:endParaRPr/>
          </a:p>
        </p:txBody>
      </p:sp>
      <p:sp>
        <p:nvSpPr>
          <p:cNvPr id="167" name="Google Shape;167;p37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MongoDB and advantages of usage</a:t>
            </a:r>
            <a:endParaRPr/>
          </a:p>
        </p:txBody>
      </p:sp>
      <p:sp>
        <p:nvSpPr>
          <p:cNvPr id="168" name="Google Shape;168;p37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</a:t>
            </a:r>
            <a:endParaRPr/>
          </a:p>
        </p:txBody>
      </p:sp>
      <p:sp>
        <p:nvSpPr>
          <p:cNvPr id="169" name="Google Shape;169;p37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Database Creation</a:t>
            </a:r>
            <a:endParaRPr/>
          </a:p>
        </p:txBody>
      </p:sp>
      <p:sp>
        <p:nvSpPr>
          <p:cNvPr id="170" name="Google Shape;170;p37"/>
          <p:cNvSpPr txBox="1"/>
          <p:nvPr>
            <p:ph idx="4" type="title"/>
          </p:nvPr>
        </p:nvSpPr>
        <p:spPr>
          <a:xfrm>
            <a:off x="719201" y="2615575"/>
            <a:ext cx="27255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 Database</a:t>
            </a:r>
            <a:endParaRPr/>
          </a:p>
        </p:txBody>
      </p:sp>
      <p:sp>
        <p:nvSpPr>
          <p:cNvPr id="171" name="Google Shape;171;p37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 of NoSQL and available databases</a:t>
            </a:r>
            <a:endParaRPr/>
          </a:p>
        </p:txBody>
      </p:sp>
      <p:sp>
        <p:nvSpPr>
          <p:cNvPr id="172" name="Google Shape;172;p37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3" name="Google Shape;173;p37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4" name="Google Shape;174;p37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5" name="Google Shape;175;p37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6" name="Google Shape;176;p37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8"/>
          <p:cNvSpPr txBox="1"/>
          <p:nvPr>
            <p:ph type="title"/>
          </p:nvPr>
        </p:nvSpPr>
        <p:spPr>
          <a:xfrm>
            <a:off x="3760325" y="3453850"/>
            <a:ext cx="42996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 Database</a:t>
            </a:r>
            <a:endParaRPr/>
          </a:p>
        </p:txBody>
      </p:sp>
      <p:sp>
        <p:nvSpPr>
          <p:cNvPr id="182" name="Google Shape;182;p38"/>
          <p:cNvSpPr txBox="1"/>
          <p:nvPr>
            <p:ph idx="2" type="title"/>
          </p:nvPr>
        </p:nvSpPr>
        <p:spPr>
          <a:xfrm>
            <a:off x="2439050" y="3287500"/>
            <a:ext cx="10221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01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83" name="Google Shape;183;p38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9"/>
          <p:cNvSpPr txBox="1"/>
          <p:nvPr>
            <p:ph type="title"/>
          </p:nvPr>
        </p:nvSpPr>
        <p:spPr>
          <a:xfrm>
            <a:off x="647450" y="2168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NoSQL Database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9" name="Google Shape;189;p39"/>
          <p:cNvSpPr txBox="1"/>
          <p:nvPr>
            <p:ph idx="1" type="body"/>
          </p:nvPr>
        </p:nvSpPr>
        <p:spPr>
          <a:xfrm>
            <a:off x="647450" y="1036500"/>
            <a:ext cx="5824800" cy="30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is a NoSQL Database?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Store and </a:t>
            </a:r>
            <a:r>
              <a:rPr lang="en" sz="1600"/>
              <a:t>retrieve</a:t>
            </a:r>
            <a:r>
              <a:rPr lang="en" sz="1600"/>
              <a:t> structured, semi-</a:t>
            </a:r>
            <a:r>
              <a:rPr lang="en" sz="1600"/>
              <a:t>structured</a:t>
            </a:r>
            <a:r>
              <a:rPr lang="en" sz="1600"/>
              <a:t>, unstructured and polymorphic data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are the uses of NoSQL Databases?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Horizontal Scalability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High Performance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Handle unstructured data </a:t>
            </a:r>
            <a:endParaRPr sz="1600"/>
          </a:p>
        </p:txBody>
      </p:sp>
      <p:cxnSp>
        <p:nvCxnSpPr>
          <p:cNvPr id="190" name="Google Shape;190;p39"/>
          <p:cNvCxnSpPr/>
          <p:nvPr/>
        </p:nvCxnSpPr>
        <p:spPr>
          <a:xfrm>
            <a:off x="751525" y="808972"/>
            <a:ext cx="3361500" cy="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idx="4294967295" type="title"/>
          </p:nvPr>
        </p:nvSpPr>
        <p:spPr>
          <a:xfrm>
            <a:off x="1398925" y="2158525"/>
            <a:ext cx="27276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Key Value database</a:t>
            </a:r>
            <a:endParaRPr sz="1800"/>
          </a:p>
        </p:txBody>
      </p:sp>
      <p:sp>
        <p:nvSpPr>
          <p:cNvPr id="196" name="Google Shape;196;p40"/>
          <p:cNvSpPr txBox="1"/>
          <p:nvPr>
            <p:ph idx="4294967295" type="title"/>
          </p:nvPr>
        </p:nvSpPr>
        <p:spPr>
          <a:xfrm>
            <a:off x="1338225" y="3820725"/>
            <a:ext cx="27276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Graph database</a:t>
            </a:r>
            <a:endParaRPr sz="1800"/>
          </a:p>
        </p:txBody>
      </p:sp>
      <p:sp>
        <p:nvSpPr>
          <p:cNvPr id="197" name="Google Shape;197;p40"/>
          <p:cNvSpPr txBox="1"/>
          <p:nvPr>
            <p:ph idx="4294967295" type="title"/>
          </p:nvPr>
        </p:nvSpPr>
        <p:spPr>
          <a:xfrm>
            <a:off x="5078150" y="2158525"/>
            <a:ext cx="27276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Document database</a:t>
            </a:r>
            <a:endParaRPr sz="1800"/>
          </a:p>
        </p:txBody>
      </p:sp>
      <p:sp>
        <p:nvSpPr>
          <p:cNvPr id="198" name="Google Shape;198;p40"/>
          <p:cNvSpPr txBox="1"/>
          <p:nvPr>
            <p:ph idx="4294967295" type="title"/>
          </p:nvPr>
        </p:nvSpPr>
        <p:spPr>
          <a:xfrm>
            <a:off x="5078175" y="3820725"/>
            <a:ext cx="27276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Column-oriented database</a:t>
            </a:r>
            <a:endParaRPr sz="1800"/>
          </a:p>
        </p:txBody>
      </p:sp>
      <p:cxnSp>
        <p:nvCxnSpPr>
          <p:cNvPr id="199" name="Google Shape;199;p40"/>
          <p:cNvCxnSpPr/>
          <p:nvPr/>
        </p:nvCxnSpPr>
        <p:spPr>
          <a:xfrm>
            <a:off x="1348488" y="3177422"/>
            <a:ext cx="644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00" name="Google Shape;200;p40"/>
          <p:cNvCxnSpPr/>
          <p:nvPr/>
        </p:nvCxnSpPr>
        <p:spPr>
          <a:xfrm>
            <a:off x="4571988" y="1694972"/>
            <a:ext cx="0" cy="2964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01" name="Google Shape;201;p40"/>
          <p:cNvSpPr txBox="1"/>
          <p:nvPr>
            <p:ph idx="4294967295" type="title"/>
          </p:nvPr>
        </p:nvSpPr>
        <p:spPr>
          <a:xfrm>
            <a:off x="647450" y="2168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NoSQL Database</a:t>
            </a:r>
            <a:endParaRPr sz="2400">
              <a:solidFill>
                <a:schemeClr val="lt1"/>
              </a:solidFill>
            </a:endParaRPr>
          </a:p>
        </p:txBody>
      </p:sp>
      <p:cxnSp>
        <p:nvCxnSpPr>
          <p:cNvPr id="202" name="Google Shape;202;p40"/>
          <p:cNvCxnSpPr/>
          <p:nvPr/>
        </p:nvCxnSpPr>
        <p:spPr>
          <a:xfrm>
            <a:off x="751525" y="808972"/>
            <a:ext cx="3361500" cy="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03" name="Google Shape;203;p40"/>
          <p:cNvSpPr txBox="1"/>
          <p:nvPr>
            <p:ph idx="1" type="body"/>
          </p:nvPr>
        </p:nvSpPr>
        <p:spPr>
          <a:xfrm>
            <a:off x="647450" y="1036500"/>
            <a:ext cx="5824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are all the NoSQL databases?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1"/>
          <p:cNvSpPr txBox="1"/>
          <p:nvPr/>
        </p:nvSpPr>
        <p:spPr>
          <a:xfrm>
            <a:off x="3760325" y="3453850"/>
            <a:ext cx="47589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Analyze MongoDB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9" name="Google Shape;209;p41"/>
          <p:cNvSpPr txBox="1"/>
          <p:nvPr/>
        </p:nvSpPr>
        <p:spPr>
          <a:xfrm>
            <a:off x="2282925" y="3287500"/>
            <a:ext cx="11781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rgbClr val="22D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6BEC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sz="6000">
              <a:solidFill>
                <a:srgbClr val="6BECF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10" name="Google Shape;210;p41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rgbClr val="22DEEE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>
            <p:ph idx="4294967295" type="title"/>
          </p:nvPr>
        </p:nvSpPr>
        <p:spPr>
          <a:xfrm>
            <a:off x="647450" y="2168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Analyze MongoDB</a:t>
            </a:r>
            <a:endParaRPr sz="2400">
              <a:solidFill>
                <a:schemeClr val="lt1"/>
              </a:solidFill>
            </a:endParaRPr>
          </a:p>
        </p:txBody>
      </p:sp>
      <p:cxnSp>
        <p:nvCxnSpPr>
          <p:cNvPr id="216" name="Google Shape;216;p42"/>
          <p:cNvCxnSpPr/>
          <p:nvPr/>
        </p:nvCxnSpPr>
        <p:spPr>
          <a:xfrm>
            <a:off x="751525" y="808972"/>
            <a:ext cx="3361500" cy="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17" name="Google Shape;217;p42"/>
          <p:cNvSpPr txBox="1"/>
          <p:nvPr>
            <p:ph idx="1" type="body"/>
          </p:nvPr>
        </p:nvSpPr>
        <p:spPr>
          <a:xfrm>
            <a:off x="647450" y="1036500"/>
            <a:ext cx="6126900" cy="35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is MongoDB?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Developers can store, manage, and retrieve data and is compatible with most programming languages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Why is MongoDB used?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Sharding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Replication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Aggregation Framework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Cloud Computing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idx="4294967295" type="title"/>
          </p:nvPr>
        </p:nvSpPr>
        <p:spPr>
          <a:xfrm>
            <a:off x="647450" y="2168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Analyze MongoDB</a:t>
            </a:r>
            <a:endParaRPr sz="2400">
              <a:solidFill>
                <a:schemeClr val="lt1"/>
              </a:solidFill>
            </a:endParaRPr>
          </a:p>
        </p:txBody>
      </p:sp>
      <p:cxnSp>
        <p:nvCxnSpPr>
          <p:cNvPr id="223" name="Google Shape;223;p43"/>
          <p:cNvCxnSpPr/>
          <p:nvPr/>
        </p:nvCxnSpPr>
        <p:spPr>
          <a:xfrm>
            <a:off x="751525" y="808972"/>
            <a:ext cx="3361500" cy="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24" name="Google Shape;224;p43"/>
          <p:cNvSpPr txBox="1"/>
          <p:nvPr>
            <p:ph idx="4294967295" type="body"/>
          </p:nvPr>
        </p:nvSpPr>
        <p:spPr>
          <a:xfrm>
            <a:off x="647450" y="1036500"/>
            <a:ext cx="5824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What are the advantages of MongoDB?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25" name="Google Shape;225;p43"/>
          <p:cNvSpPr txBox="1"/>
          <p:nvPr>
            <p:ph idx="4294967295" type="title"/>
          </p:nvPr>
        </p:nvSpPr>
        <p:spPr>
          <a:xfrm>
            <a:off x="267975" y="1952450"/>
            <a:ext cx="27276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High Performance</a:t>
            </a:r>
            <a:endParaRPr sz="1800"/>
          </a:p>
        </p:txBody>
      </p:sp>
      <p:grpSp>
        <p:nvGrpSpPr>
          <p:cNvPr id="226" name="Google Shape;226;p43"/>
          <p:cNvGrpSpPr/>
          <p:nvPr/>
        </p:nvGrpSpPr>
        <p:grpSpPr>
          <a:xfrm>
            <a:off x="1493053" y="2615832"/>
            <a:ext cx="4991356" cy="735596"/>
            <a:chOff x="1077720" y="3577784"/>
            <a:chExt cx="2556261" cy="155182"/>
          </a:xfrm>
        </p:grpSpPr>
        <p:cxnSp>
          <p:nvCxnSpPr>
            <p:cNvPr id="227" name="Google Shape;227;p43"/>
            <p:cNvCxnSpPr/>
            <p:nvPr/>
          </p:nvCxnSpPr>
          <p:spPr>
            <a:xfrm>
              <a:off x="1077720" y="3577784"/>
              <a:ext cx="591300" cy="1551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" name="Google Shape;228;p43"/>
            <p:cNvCxnSpPr/>
            <p:nvPr/>
          </p:nvCxnSpPr>
          <p:spPr>
            <a:xfrm flipH="1" rot="10800000">
              <a:off x="1669113" y="3577790"/>
              <a:ext cx="686700" cy="1551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" name="Google Shape;229;p43"/>
            <p:cNvCxnSpPr/>
            <p:nvPr/>
          </p:nvCxnSpPr>
          <p:spPr>
            <a:xfrm flipH="1" rot="10800000">
              <a:off x="3042682" y="3577860"/>
              <a:ext cx="591300" cy="1551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0" name="Google Shape;230;p43"/>
            <p:cNvCxnSpPr/>
            <p:nvPr/>
          </p:nvCxnSpPr>
          <p:spPr>
            <a:xfrm>
              <a:off x="2355905" y="3577866"/>
              <a:ext cx="686700" cy="1551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1" name="Google Shape;231;p43"/>
          <p:cNvSpPr txBox="1"/>
          <p:nvPr>
            <p:ph idx="4294967295" type="title"/>
          </p:nvPr>
        </p:nvSpPr>
        <p:spPr>
          <a:xfrm>
            <a:off x="3263950" y="1952450"/>
            <a:ext cx="14322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Query API</a:t>
            </a:r>
            <a:endParaRPr sz="1800"/>
          </a:p>
        </p:txBody>
      </p:sp>
      <p:sp>
        <p:nvSpPr>
          <p:cNvPr id="232" name="Google Shape;232;p43"/>
          <p:cNvSpPr txBox="1"/>
          <p:nvPr>
            <p:ph idx="4294967295" type="title"/>
          </p:nvPr>
        </p:nvSpPr>
        <p:spPr>
          <a:xfrm>
            <a:off x="4791550" y="1952450"/>
            <a:ext cx="27276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High Availability</a:t>
            </a:r>
            <a:endParaRPr sz="1800"/>
          </a:p>
        </p:txBody>
      </p:sp>
      <p:sp>
        <p:nvSpPr>
          <p:cNvPr id="233" name="Google Shape;233;p43"/>
          <p:cNvSpPr txBox="1"/>
          <p:nvPr>
            <p:ph idx="4294967295" type="title"/>
          </p:nvPr>
        </p:nvSpPr>
        <p:spPr>
          <a:xfrm>
            <a:off x="751525" y="3639200"/>
            <a:ext cx="28065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Horizontal Scalability</a:t>
            </a:r>
            <a:endParaRPr sz="1800"/>
          </a:p>
        </p:txBody>
      </p:sp>
      <p:sp>
        <p:nvSpPr>
          <p:cNvPr id="234" name="Google Shape;234;p43"/>
          <p:cNvSpPr txBox="1"/>
          <p:nvPr>
            <p:ph idx="4294967295" type="title"/>
          </p:nvPr>
        </p:nvSpPr>
        <p:spPr>
          <a:xfrm>
            <a:off x="4002250" y="3639200"/>
            <a:ext cx="2727600" cy="6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Support for Multiple Storage Engines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4"/>
          <p:cNvSpPr txBox="1"/>
          <p:nvPr/>
        </p:nvSpPr>
        <p:spPr>
          <a:xfrm>
            <a:off x="3751650" y="2272350"/>
            <a:ext cx="47589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Execution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0" name="Google Shape;240;p44"/>
          <p:cNvSpPr txBox="1"/>
          <p:nvPr/>
        </p:nvSpPr>
        <p:spPr>
          <a:xfrm>
            <a:off x="2274250" y="2106000"/>
            <a:ext cx="11781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rgbClr val="22D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6BEC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sz="6000">
              <a:solidFill>
                <a:srgbClr val="6BECF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41" name="Google Shape;241;p44"/>
          <p:cNvCxnSpPr/>
          <p:nvPr/>
        </p:nvCxnSpPr>
        <p:spPr>
          <a:xfrm>
            <a:off x="3602075" y="2071797"/>
            <a:ext cx="0" cy="999900"/>
          </a:xfrm>
          <a:prstGeom prst="straightConnector1">
            <a:avLst/>
          </a:prstGeom>
          <a:noFill/>
          <a:ln cap="flat" cmpd="sng" w="9525">
            <a:solidFill>
              <a:srgbClr val="22DEEE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3EDDDD"/>
      </a:dk1>
      <a:lt1>
        <a:srgbClr val="FFFFFF"/>
      </a:lt1>
      <a:dk2>
        <a:srgbClr val="C6FCFF"/>
      </a:dk2>
      <a:lt2>
        <a:srgbClr val="6BECF3"/>
      </a:lt2>
      <a:accent1>
        <a:srgbClr val="22DEEE"/>
      </a:accent1>
      <a:accent2>
        <a:srgbClr val="C6FCFF"/>
      </a:accent2>
      <a:accent3>
        <a:srgbClr val="81EBEB"/>
      </a:accent3>
      <a:accent4>
        <a:srgbClr val="038B99"/>
      </a:accent4>
      <a:accent5>
        <a:srgbClr val="40B6B6"/>
      </a:accent5>
      <a:accent6>
        <a:srgbClr val="09818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